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10688638" cy="7562850"/>
  <p:notesSz cx="6796088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50" y="-90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5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6B0908A-7B0F-4277-9A91-1F1FA3B2E4AB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390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755280" y="5078520"/>
            <a:ext cx="6047280" cy="481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755280" y="5078520"/>
            <a:ext cx="6047280" cy="481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79320" y="4714560"/>
            <a:ext cx="543636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679320" y="4714560"/>
            <a:ext cx="543636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679320" y="4714560"/>
            <a:ext cx="543636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679320" y="4714560"/>
            <a:ext cx="543636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679320" y="4714560"/>
            <a:ext cx="543636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679320" y="4714560"/>
            <a:ext cx="543636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679320" y="4714560"/>
            <a:ext cx="543636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Рисунок 152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154" name="Рисунок 153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294967295"/>
          <p:cNvPicPr/>
          <p:nvPr/>
        </p:nvPicPr>
        <p:blipFill>
          <a:blip r:embed="rId14" cstate="print"/>
          <a:stretch/>
        </p:blipFill>
        <p:spPr>
          <a:xfrm>
            <a:off x="38160" y="0"/>
            <a:ext cx="10666800" cy="756180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517680" y="7008840"/>
            <a:ext cx="363240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1"/>
          <p:cNvPicPr/>
          <p:nvPr/>
        </p:nvPicPr>
        <p:blipFill>
          <a:blip r:embed="rId15" cstate="print"/>
          <a:stretch/>
        </p:blipFill>
        <p:spPr>
          <a:xfrm>
            <a:off x="38160" y="0"/>
            <a:ext cx="10666800" cy="756180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/>
          <p:nvPr/>
        </p:nvPicPr>
        <p:blipFill>
          <a:blip r:embed="rId14" cstate="print"/>
          <a:stretch/>
        </p:blipFill>
        <p:spPr>
          <a:xfrm>
            <a:off x="38160" y="0"/>
            <a:ext cx="10666800" cy="756180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517680" y="7008840"/>
            <a:ext cx="363240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15" cstate="print"/>
          <a:stretch/>
        </p:blipFill>
        <p:spPr>
          <a:xfrm>
            <a:off x="38160" y="0"/>
            <a:ext cx="10666800" cy="756180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14" cstate="print"/>
          <a:stretch/>
        </p:blipFill>
        <p:spPr>
          <a:xfrm>
            <a:off x="38160" y="0"/>
            <a:ext cx="10666800" cy="756180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517680" y="7008840"/>
            <a:ext cx="363240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15" cstate="print"/>
          <a:stretch/>
        </p:blipFill>
        <p:spPr>
          <a:xfrm>
            <a:off x="-46080" y="-9360"/>
            <a:ext cx="10760760" cy="7628400"/>
          </a:xfrm>
          <a:prstGeom prst="rect">
            <a:avLst/>
          </a:prstGeom>
          <a:ln>
            <a:noFill/>
          </a:ln>
        </p:spPr>
      </p:pic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698400" y="2652840"/>
            <a:ext cx="4207320" cy="153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522900" y="2676420"/>
            <a:ext cx="4558320" cy="25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УСЛУГИ ФИНАНСОВЫХ ОРГАНИЗАЦИЙ: ИСПОЛЬЗУЙ ГРАМОТНО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2" descr="C:\Users\kuznetsovako\Desktop\лого и шрифты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7057249"/>
            <a:ext cx="2448272" cy="4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88240" y="973114"/>
            <a:ext cx="9565200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№3: ОБМЕН ВАЛЮТ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936000" y="1333153"/>
            <a:ext cx="7000607" cy="57570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just"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Оля Петрова и Таня Иванова играют в одной команде по волейболу. Команда стала показывать хорошие результаты, выиграла всероссийский чемпионат среди девушек 15-16 лет</a:t>
            </a:r>
            <a:r>
              <a:rPr lang="ru-RU" sz="175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и</a:t>
            </a:r>
            <a:r>
              <a:rPr lang="ru-RU" sz="175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была приглашена на Европейский кубок в Зальцбург (Австрия).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До отъезда оставалось 2 дня, все вещи собраны, осталось решить вопрос обмена валют. Посоветовавшись, девочки решили с собой взять по 500 евро (купить подарки и сувениры, а также кое - что из экипировки).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Оля, по совету своей мамы, отправилась в самый ближайший банк, где смогла купить европейскую валюту по 71,93 рубля за 1 евро.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5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Таня же, вместе с мамой, сначала собрали информацию о том, в каких банках какой курс покупки евро, изучили ее, нашли самый дешёвый курс в банке, который находился в соседнем квартале, и отправились в этот банк. Они купили евро по 69,24 рубля за 1 евро.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939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За купленные евро девочки заплатили по-разному.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939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Рисунок 187"/>
          <p:cNvPicPr/>
          <p:nvPr/>
        </p:nvPicPr>
        <p:blipFill>
          <a:blip r:embed="rId2" cstate="print"/>
          <a:stretch/>
        </p:blipFill>
        <p:spPr>
          <a:xfrm>
            <a:off x="8080623" y="973113"/>
            <a:ext cx="1917000" cy="1840320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C:\Users\kuznetsovako\Desktop\лого и шрифты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7057249"/>
            <a:ext cx="2448272" cy="4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659880" y="1041840"/>
            <a:ext cx="9493560" cy="94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СРАВНИМ: КТО ДЕЙСТВОВАЛ ФИНАНСОВО ГРАМОТНО?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90" name="Table 2"/>
          <p:cNvGraphicFramePr/>
          <p:nvPr/>
        </p:nvGraphicFramePr>
        <p:xfrm>
          <a:off x="732240" y="1762560"/>
          <a:ext cx="9360720" cy="5112360"/>
        </p:xfrm>
        <a:graphic>
          <a:graphicData uri="http://schemas.openxmlformats.org/drawingml/2006/table">
            <a:tbl>
              <a:tblPr/>
              <a:tblGrid>
                <a:gridCol w="2473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2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4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Характеристики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ОЛЯ ПЕТРОВА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ТАНЯ ИВАНОВА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Финансовое решение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Покупка валюты в ближайшем банке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Изучение разных вариантов курсов валют, предлагаемых банками, поиск самого дешёвого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8320"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Затраты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/выгоды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 евро = 71,93 рубля,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500 евро = 35 965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1345 рублей = необоснованные затраты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 евро = 69,24 рубля,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500 евро = 34 620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9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Оценка финансового решения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НЕГРАМОТНОЕ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ГРАМОТНОЕ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Picture 2" descr="C:\Users\kuznetsovako\Desktop\лого и шрифты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7057249"/>
            <a:ext cx="2448272" cy="4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375767" y="1042200"/>
            <a:ext cx="9777673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КАКИЕ РЕШЕНИЯ МОЖНО НАЗВАТЬ ФИНАНСОВО ГРАМОТНЫМИ?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231751" y="1477169"/>
            <a:ext cx="6984776" cy="496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Это решения, которые основаны на: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50000"/>
              </a:lnSpc>
              <a:buClr>
                <a:srgbClr val="188386"/>
              </a:buClr>
              <a:buSzPct val="150000"/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Всестороннем изучении жизненной ситуации, где требуется принятие финансового решения.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50000"/>
              </a:lnSpc>
              <a:buClr>
                <a:srgbClr val="188386"/>
              </a:buClr>
              <a:buSzPct val="150000"/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Выявлении различных вариантов принятия решения.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50000"/>
              </a:lnSpc>
              <a:buClr>
                <a:srgbClr val="188386"/>
              </a:buClr>
              <a:buSzPct val="150000"/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Сравнении (в том числе с использованием математических расчётов) различных вариантов решений с позиции выгоды, эффективности, качества.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50000"/>
              </a:lnSpc>
              <a:buClr>
                <a:srgbClr val="188386"/>
              </a:buClr>
              <a:buSzPct val="150000"/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Выборе наиболее разумного варианта в конкретной ситуации.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C:\Users\маш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511" y="1621185"/>
            <a:ext cx="3312368" cy="2664296"/>
          </a:xfrm>
          <a:prstGeom prst="rect">
            <a:avLst/>
          </a:prstGeom>
          <a:noFill/>
        </p:spPr>
      </p:pic>
      <p:pic>
        <p:nvPicPr>
          <p:cNvPr id="5" name="Picture 2" descr="C:\Users\kuznetsovako\Desktop\лого и шрифты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7057249"/>
            <a:ext cx="2448272" cy="4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534960" y="1116000"/>
            <a:ext cx="9618120" cy="5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ПОДВЕДЕМ ИТОГ: ОБСУДИМ ВМЕСТЕ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587880" y="1906200"/>
            <a:ext cx="8928360" cy="532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1" u="sng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ВОПРОСЫ: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800" b="0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Что Вы узнали сегодня нового?</a:t>
            </a:r>
          </a:p>
          <a:p>
            <a:pPr marL="457200" indent="-45648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Как можно накопить определённую  сумму  денег  на свою мечту или цель?</a:t>
            </a:r>
          </a:p>
          <a:p>
            <a:pPr marL="457200" indent="-456480">
              <a:buClr>
                <a:srgbClr val="00909B"/>
              </a:buClr>
              <a:buFont typeface="Arial"/>
              <a:buAutoNum type="arabicPeriod"/>
            </a:pPr>
            <a:r>
              <a:rPr lang="ru-RU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Есть ли у Вас опыт составления своего финансового плана?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От чего может защитить нас  страхование? Какие виды страхования  Вам известны? Какими видами страхования пользуется Ваша семья</a:t>
            </a:r>
            <a:r>
              <a:rPr lang="ru-RU" spc="-1" dirty="0" smtClean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r">
              <a:lnSpc>
                <a:spcPct val="100000"/>
              </a:lnSpc>
            </a:pPr>
            <a:r>
              <a:rPr lang="ru-RU" sz="2200" b="0" u="sng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2" name="Picture 4" descr="C:\Users\маша\Desktop\article_photo_5_704_336_5_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855" y="4069457"/>
            <a:ext cx="4476651" cy="2664296"/>
          </a:xfrm>
          <a:prstGeom prst="rect">
            <a:avLst/>
          </a:prstGeom>
          <a:noFill/>
        </p:spPr>
      </p:pic>
      <p:pic>
        <p:nvPicPr>
          <p:cNvPr id="2053" name="Picture 5" descr="C:\Users\маша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527" y="901105"/>
            <a:ext cx="1872208" cy="1872208"/>
          </a:xfrm>
          <a:prstGeom prst="rect">
            <a:avLst/>
          </a:prstGeom>
          <a:noFill/>
        </p:spPr>
      </p:pic>
      <p:pic>
        <p:nvPicPr>
          <p:cNvPr id="6" name="Picture 2" descr="C:\Users\kuznetsovako\Desktop\лого и шрифты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7057249"/>
            <a:ext cx="2448272" cy="4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71600" y="1463760"/>
            <a:ext cx="2954880" cy="101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СПАСИБО 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ЗА ВНИМАНИЕ!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 descr="C:\Users\kuznetsovako\Desktop\лого и шрифты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23" y="7057249"/>
            <a:ext cx="2448272" cy="4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5327640" y="14400"/>
            <a:ext cx="3094560" cy="10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731880" y="1257480"/>
            <a:ext cx="9492120" cy="80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ЗНАКОМЬТЕСЬ, НАШИ ГЕРОИ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Рисунок 163"/>
          <p:cNvPicPr/>
          <p:nvPr/>
        </p:nvPicPr>
        <p:blipFill>
          <a:blip r:embed="rId3" cstate="print"/>
          <a:stretch/>
        </p:blipFill>
        <p:spPr>
          <a:xfrm>
            <a:off x="1195560" y="1674720"/>
            <a:ext cx="3505680" cy="3167640"/>
          </a:xfrm>
          <a:prstGeom prst="rect">
            <a:avLst/>
          </a:prstGeom>
          <a:ln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1092240" y="4930920"/>
            <a:ext cx="3742200" cy="192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6" name="Рисунок 165"/>
          <p:cNvPicPr/>
          <p:nvPr/>
        </p:nvPicPr>
        <p:blipFill>
          <a:blip r:embed="rId4" cstate="print"/>
          <a:stretch/>
        </p:blipFill>
        <p:spPr>
          <a:xfrm>
            <a:off x="5543640" y="1728000"/>
            <a:ext cx="4323240" cy="3095640"/>
          </a:xfrm>
          <a:prstGeom prst="rect">
            <a:avLst/>
          </a:prstGeom>
          <a:ln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6336000" y="4930920"/>
            <a:ext cx="3455280" cy="22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r>
              <a:rPr lang="ru-RU" sz="20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ИВАНОВЫХ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Дмитрий Иванович,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Елена Викторовна,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Коля, 15 лет,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Таня, 16 лет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1091880" y="4930200"/>
            <a:ext cx="3743640" cy="1920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r>
              <a:rPr lang="ru-RU" sz="20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ПЕТРОВЫХ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 Алексеевич,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Мария Фёдоровна,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Саша, 16 лет,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Оля, 15 лет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Picture 2" descr="C:\Users\kuznetsovako\Desktop\лого и шрифты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7057249"/>
            <a:ext cx="2448272" cy="4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534960" y="969840"/>
            <a:ext cx="9617760" cy="43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 ПЛАНИРУЕМ ЛЕТНИЙ ОТДЫХ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515880" y="1617840"/>
            <a:ext cx="6191640" cy="367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just">
              <a:lnSpc>
                <a:spcPct val="120000"/>
              </a:lnSpc>
            </a:pPr>
            <a:r>
              <a:rPr lang="ru-RU" sz="1800" b="0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Сегодня утром </a:t>
            </a:r>
            <a:r>
              <a:rPr lang="ru-RU" sz="1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Таня Иванова 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 </a:t>
            </a:r>
            <a:r>
              <a:rPr lang="ru-RU" sz="1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Оля Петрова 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встретились по дороге в школу и разговорились о том, что скоро они отправятся летом на отдых со своими родителями. Таня  рассказала Оле, как они всей семьёй планировали свое путешествие и делали расчёт его стоимости (билеты на самолёт, страховка, проживание и др.), как создали специальный вклад в банк еще в сентябре, чтобы накопить на отдых. Каждый месяц папа кладет на этот вклад определённую сумму денег.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444600" y="5291280"/>
            <a:ext cx="9718920" cy="25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just">
              <a:lnSpc>
                <a:spcPct val="12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Оля была очень удивлена, так как в её семье принято думать об отдыхе накануне. Она рассказала, что последние 2-3 года папа всегда берёт кредит на то, чтобы организовать отдых всей семье. Оля также отметила, что  весь год приходится расплачиваться за кредит, а потом наступает следующее лето и нужно опять брать кредит, чтобы всем хорошо отдохнуть.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2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Рисунок 171"/>
          <p:cNvPicPr/>
          <p:nvPr/>
        </p:nvPicPr>
        <p:blipFill>
          <a:blip r:embed="rId3" cstate="print"/>
          <a:stretch/>
        </p:blipFill>
        <p:spPr>
          <a:xfrm>
            <a:off x="6853320" y="1728000"/>
            <a:ext cx="3526200" cy="2807280"/>
          </a:xfrm>
          <a:prstGeom prst="rect">
            <a:avLst/>
          </a:prstGeom>
          <a:ln>
            <a:noFill/>
          </a:ln>
        </p:spPr>
      </p:pic>
      <p:pic>
        <p:nvPicPr>
          <p:cNvPr id="6" name="Picture 2" descr="C:\Users\kuznetsovako\Desktop\лого и шрифты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7057249"/>
            <a:ext cx="2448272" cy="4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534960" y="969840"/>
            <a:ext cx="9617760" cy="79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0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СЕМЬИ ПЕТРОВЫХ И ИВАНОВЫХ ПЛАНИРУЮТ ЛЕТНИЙ ОТДЫХ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4" name="Table 2"/>
          <p:cNvGraphicFramePr/>
          <p:nvPr/>
        </p:nvGraphicFramePr>
        <p:xfrm>
          <a:off x="588960" y="1774800"/>
          <a:ext cx="9518400" cy="5124424"/>
        </p:xfrm>
        <a:graphic>
          <a:graphicData uri="http://schemas.openxmlformats.org/drawingml/2006/table">
            <a:tbl>
              <a:tblPr/>
              <a:tblGrid>
                <a:gridCol w="3172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2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3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0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Вопросы для анализа финансового поведения семей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ИВАНОВЫ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ПЕТРОВЫ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62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Каков состав семьи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 взрослых и 2 ребенка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 взрослых и 2 ребенка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544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Когда начинают планировать летний отдых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 10 месяцев до начала летнего отдыха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Накануне (за 1-2 недели до начала летнего отдыха)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752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Откуда берут деньги на оплату летнего отдыха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Оформляют накопительный вклад и в течение года копят на отдых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Оформляют кредит накануне, следующий год расплачиваются за отдых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232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Насколько финансово грамотно планируют летний отдых семьи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?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?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Picture 2" descr="C:\Users\kuznetsovako\Desktop\лого и шрифты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7057249"/>
            <a:ext cx="2448272" cy="4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87520" y="901106"/>
            <a:ext cx="9565200" cy="64807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ПОСЧИТАЕМ: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НАКОПЛЕНИЯ НА ЛЕТНИЙ ОТДЫХ СЕМЬЁЙ ИВАНОВЫХ С ПОМОЩЬЮ ВКЛАДА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6" name="Table 2"/>
          <p:cNvGraphicFramePr/>
          <p:nvPr>
            <p:extLst>
              <p:ext uri="{D42A27DB-BD31-4B8C-83A1-F6EECF244321}">
                <p14:modId xmlns:p14="http://schemas.microsoft.com/office/powerpoint/2010/main" val="4040311776"/>
              </p:ext>
            </p:extLst>
          </p:nvPr>
        </p:nvGraphicFramePr>
        <p:xfrm>
          <a:off x="447775" y="1477169"/>
          <a:ext cx="9217024" cy="6099212"/>
        </p:xfrm>
        <a:graphic>
          <a:graphicData uri="http://schemas.openxmlformats.org/drawingml/2006/table">
            <a:tbl>
              <a:tblPr/>
              <a:tblGrid>
                <a:gridCol w="1775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3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4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35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6748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дата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Сумма начисленных процентов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сумма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Остаток вклада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01.09.2017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01.10.2017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01.10.2017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53,42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53,42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20 053,42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01.11.2017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30 053,42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01.11.2017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110,71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110,71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30 </a:t>
                      </a: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164,13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01.12.2017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40 164,13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01.12.2017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161,15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161,15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40 325,28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01.01.2018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50 325,28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01.01.2018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222,62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222,62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50 547,90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01.02.2018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60 547,90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01.02.2018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279,05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279,05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60 826,95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01.03.2018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70 826,95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01.03.2018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303,30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303,30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71 130,25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01.04.2018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81 130,25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01.04.2018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392,68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392,68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81 522,93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01.05.2018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91 522,93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01.05.2018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435,53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435,53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91 958,46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77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01.06.2018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101 958,46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01.06.2018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507,66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507,66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102 466,12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01.07.2018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547,42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547,42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103 013,54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0369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Всего выплат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3 013,54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103 013 ,54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103 013 ,54</a:t>
                      </a:r>
                      <a:endParaRPr lang="ru-RU" sz="1400" b="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534960" y="1116000"/>
            <a:ext cx="9617760" cy="71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ДАВАЙТЕ ПОСЧИТАЕМ: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ОФОРМЛЕНИЕ КРЕДИТА НА ЛЕТНИЙ ОТДЫХ СЕМЬЁЙ ПЕТРОВЫХ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8" name="Table 2"/>
          <p:cNvGraphicFramePr/>
          <p:nvPr>
            <p:extLst>
              <p:ext uri="{D42A27DB-BD31-4B8C-83A1-F6EECF244321}">
                <p14:modId xmlns:p14="http://schemas.microsoft.com/office/powerpoint/2010/main" val="3000901707"/>
              </p:ext>
            </p:extLst>
          </p:nvPr>
        </p:nvGraphicFramePr>
        <p:xfrm>
          <a:off x="660240" y="1906560"/>
          <a:ext cx="9421560" cy="5059297"/>
        </p:xfrm>
        <a:graphic>
          <a:graphicData uri="http://schemas.openxmlformats.org/drawingml/2006/table">
            <a:tbl>
              <a:tblPr/>
              <a:tblGrid>
                <a:gridCol w="1167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2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7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2737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№ платежа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Дата платежа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Сумма платежа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Основной долг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Начисленные проценты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4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Август, 2018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11 416,67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1 416,67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20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Сентябрь, 2018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11 275,00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1 275,00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84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Октябрь, 2018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11 133,33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1 133,33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4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Ноябрь, 2018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10 991,61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991,67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20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Декабрь, 2018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10 850,00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850,00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84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Январь, 2019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10 708,33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708,33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4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Февраль, 2019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10 566,67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566,67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20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Март, 2019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10 425,00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425,00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34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9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Апрель, 2019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10 283,33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283,33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384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Май, 2019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10 141,67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141,67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8520">
                <a:tc gridSpan="2"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Итого по кредиту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107 791,67</a:t>
                      </a:r>
                      <a:endParaRPr lang="ru-RU" sz="1800" b="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100 000,00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7 791,67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4" name="Picture 2" descr="C:\Users\kuznetsovako\Desktop\лого и шрифты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7057249"/>
            <a:ext cx="2448272" cy="4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534960" y="1116000"/>
            <a:ext cx="9619200" cy="873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ДАВАЙТЕ СРАВНИМ: КТО ДЕЙСТВОВАЛ ФИНАНСОВО ГРАМОТНО?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0" name="Table 2"/>
          <p:cNvGraphicFramePr/>
          <p:nvPr/>
        </p:nvGraphicFramePr>
        <p:xfrm>
          <a:off x="720720" y="1974960"/>
          <a:ext cx="9266040" cy="5011200"/>
        </p:xfrm>
        <a:graphic>
          <a:graphicData uri="http://schemas.openxmlformats.org/drawingml/2006/table">
            <a:tbl>
              <a:tblPr/>
              <a:tblGrid>
                <a:gridCol w="3008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3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4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956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Характеристики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ПЕТРОВЫ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ИВАНОВЫ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572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Финансовое решение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Отдыхать в долг (взять кредит)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Накопить с помощью вклада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276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Затраты/выгоды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- 7 791,69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+ 3 013,54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316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Оценка финансового решения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НЕГРАМОТНОЕ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ГРАМОТНОЕ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Picture 2" descr="C:\Users\kuznetsovako\Desktop\лого и шрифты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7057249"/>
            <a:ext cx="2448272" cy="4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534960" y="973114"/>
            <a:ext cx="9618120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133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ЖИЗНЕННАЯ СИТУАЦИЯ №2: ЧРЕЗВЫЧАЙНЫЕ ПРОИСШЕСТВИЯ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447775" y="1405161"/>
            <a:ext cx="7704856" cy="56123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24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Семьи Петровых и Ивановых дружат уже много лет. Два года назад и Петровы, и Ивановы купили по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небольшому дачному участку с маленьким 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домиком в садоводстве «Лесное счастье». Их дачи находились по соседству.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24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К несчастью, на прошлой неделе произошёл пожар в соседнем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24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доме. Огонь перекинулся и на строения семьи Петровых ,и на строения семьи Ивановых. Все сгорело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24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Петр Александрович и Мария Фёдоровна Петровы были в ужасе: они недавно подключили отопление и своими руками построили второй этаж. Потратили очень много денег!!!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24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Дмитрий Иванович и Елена Викторовна Ивановы также расстроились: было очень жаль старинный диван бабушки и новые, сшитые Еленой Викторовной, занавески. Но их огорчение не было таким сильным, как у Петровых.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image8.jpeg"/>
          <p:cNvPicPr/>
          <p:nvPr/>
        </p:nvPicPr>
        <p:blipFill>
          <a:blip r:embed="rId3" cstate="print"/>
          <a:stretch/>
        </p:blipFill>
        <p:spPr>
          <a:xfrm>
            <a:off x="8296647" y="2269257"/>
            <a:ext cx="2159640" cy="1821240"/>
          </a:xfrm>
          <a:prstGeom prst="rect">
            <a:avLst/>
          </a:prstGeom>
          <a:ln>
            <a:solidFill>
              <a:srgbClr val="3795AF"/>
            </a:solidFill>
          </a:ln>
        </p:spPr>
      </p:pic>
      <p:pic>
        <p:nvPicPr>
          <p:cNvPr id="5" name="Picture 2" descr="C:\Users\kuznetsovako\Desktop\лого и шрифты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7057249"/>
            <a:ext cx="2448272" cy="4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34960" y="1116000"/>
            <a:ext cx="9619200" cy="87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ДАВАЙТЕ СРАВНИМ: КТО ДЕЙСТВОВАЛ ФИНАНСОВО ГРАМОТНО?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5" name="Table 2"/>
          <p:cNvGraphicFramePr/>
          <p:nvPr/>
        </p:nvGraphicFramePr>
        <p:xfrm>
          <a:off x="660240" y="1834560"/>
          <a:ext cx="9444240" cy="5051880"/>
        </p:xfrm>
        <a:graphic>
          <a:graphicData uri="http://schemas.openxmlformats.org/drawingml/2006/table">
            <a:tbl>
              <a:tblPr/>
              <a:tblGrid>
                <a:gridCol w="269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1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Характеристики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ИВАНОВЫ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ПЕТРОВЫ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3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Финансовое решение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Оформить договор страхования (дачного дома и имущества)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 оформлять договора страхования (надеяться на то, что ничего не случится)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2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Потери / Затраты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Цена страховки дома + имущества за 2 года: 3525*2 = 7 050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Цена дома + имущества: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650 000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Оценка финансового решения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ГРАМОТНОЕ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НЕГРАМОТНОЕ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Picture 2" descr="C:\Users\kuznetsovako\Desktop\лого и шрифты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7057249"/>
            <a:ext cx="2448272" cy="4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5811</TotalTime>
  <Words>1056</Words>
  <Application>Microsoft Office PowerPoint</Application>
  <PresentationFormat>Произвольный</PresentationFormat>
  <Paragraphs>278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e trukhanenko</dc:creator>
  <dc:description/>
  <cp:lastModifiedBy>Kuznetsova Kseniya Olegovna</cp:lastModifiedBy>
  <cp:revision>363</cp:revision>
  <cp:lastPrinted>2019-02-28T08:49:42Z</cp:lastPrinted>
  <dcterms:created xsi:type="dcterms:W3CDTF">2015-08-28T08:18:34Z</dcterms:created>
  <dcterms:modified xsi:type="dcterms:W3CDTF">2019-04-15T14:08:48Z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