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8"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3A9E682-F752-4D2A-A5D3-07585813D8E0}" type="datetimeFigureOut">
              <a:rPr lang="ru-RU" smtClean="0"/>
              <a:t>23.04.2020</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29FC5D3-612A-4716-BDB1-35FDD1B96F51}" type="slidenum">
              <a:rPr lang="ru-RU" smtClean="0"/>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011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51820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98575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1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262230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3A9E682-F752-4D2A-A5D3-07585813D8E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386835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E3A9E682-F752-4D2A-A5D3-07585813D8E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316075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9E682-F752-4D2A-A5D3-07585813D8E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216645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9E682-F752-4D2A-A5D3-07585813D8E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30555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9E682-F752-4D2A-A5D3-07585813D8E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20271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9E682-F752-4D2A-A5D3-07585813D8E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49482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33758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A9E682-F752-4D2A-A5D3-07585813D8E0}" type="datetimeFigureOut">
              <a:rPr lang="ru-RU" smtClean="0"/>
              <a:t>23.04.2020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275171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3A9E682-F752-4D2A-A5D3-07585813D8E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4843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9E682-F752-4D2A-A5D3-07585813D8E0}" type="datetimeFigureOut">
              <a:rPr lang="ru-RU" smtClean="0"/>
              <a:t>23.04.2020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3604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03593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9E682-F752-4D2A-A5D3-07585813D8E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FC5D3-612A-4716-BDB1-35FDD1B96F51}" type="slidenum">
              <a:rPr lang="ru-RU" smtClean="0"/>
              <a:t>‹#›</a:t>
            </a:fld>
            <a:endParaRPr lang="ru-RU"/>
          </a:p>
        </p:txBody>
      </p:sp>
    </p:spTree>
    <p:extLst>
      <p:ext uri="{BB962C8B-B14F-4D97-AF65-F5344CB8AC3E}">
        <p14:creationId xmlns:p14="http://schemas.microsoft.com/office/powerpoint/2010/main" val="167665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3A9E682-F752-4D2A-A5D3-07585813D8E0}" type="datetimeFigureOut">
              <a:rPr lang="ru-RU" smtClean="0"/>
              <a:t>23.04.2020</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29FC5D3-612A-4716-BDB1-35FDD1B96F51}" type="slidenum">
              <a:rPr lang="ru-RU" smtClean="0"/>
              <a:t>‹#›</a:t>
            </a:fld>
            <a:endParaRPr lang="ru-RU"/>
          </a:p>
        </p:txBody>
      </p:sp>
    </p:spTree>
    <p:extLst>
      <p:ext uri="{BB962C8B-B14F-4D97-AF65-F5344CB8AC3E}">
        <p14:creationId xmlns:p14="http://schemas.microsoft.com/office/powerpoint/2010/main" val="3531181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itmir.me/br/?b=19539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itmir.me/br/?b=66000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mir.me/br/?b=186087"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Имя </a:t>
            </a:r>
            <a:r>
              <a:rPr lang="ru-RU" dirty="0" err="1" smtClean="0"/>
              <a:t>ЛЕНИНа</a:t>
            </a:r>
            <a:r>
              <a:rPr lang="ru-RU" dirty="0" smtClean="0"/>
              <a:t> </a:t>
            </a:r>
            <a:br>
              <a:rPr lang="ru-RU" dirty="0" smtClean="0"/>
            </a:br>
            <a:r>
              <a:rPr lang="ru-RU" dirty="0" smtClean="0"/>
              <a:t>в истории </a:t>
            </a:r>
            <a:endParaRPr lang="ru-RU" dirty="0"/>
          </a:p>
        </p:txBody>
      </p:sp>
      <p:sp>
        <p:nvSpPr>
          <p:cNvPr id="3" name="Подзаголовок 2"/>
          <p:cNvSpPr>
            <a:spLocks noGrp="1"/>
          </p:cNvSpPr>
          <p:nvPr>
            <p:ph type="subTitle" idx="1"/>
          </p:nvPr>
        </p:nvSpPr>
        <p:spPr/>
        <p:txBody>
          <a:bodyPr/>
          <a:lstStyle/>
          <a:p>
            <a:r>
              <a:rPr lang="ru-RU" dirty="0" smtClean="0"/>
              <a:t>К 150-ЛЕТИЮ СО ДНЯ РОЖДЕНИЯ Владимира Ильича Ленина</a:t>
            </a:r>
            <a:endParaRPr lang="ru-RU" dirty="0"/>
          </a:p>
        </p:txBody>
      </p:sp>
      <p:pic>
        <p:nvPicPr>
          <p:cNvPr id="8" name="Рисунок 7"/>
          <p:cNvPicPr>
            <a:picLocks noChangeAspect="1"/>
          </p:cNvPicPr>
          <p:nvPr/>
        </p:nvPicPr>
        <p:blipFill>
          <a:blip r:embed="rId2"/>
          <a:stretch>
            <a:fillRect/>
          </a:stretch>
        </p:blipFill>
        <p:spPr>
          <a:xfrm>
            <a:off x="825491" y="629922"/>
            <a:ext cx="2390775" cy="2948622"/>
          </a:xfrm>
          <a:prstGeom prst="rect">
            <a:avLst/>
          </a:prstGeom>
        </p:spPr>
      </p:pic>
    </p:spTree>
    <p:extLst>
      <p:ext uri="{BB962C8B-B14F-4D97-AF65-F5344CB8AC3E}">
        <p14:creationId xmlns:p14="http://schemas.microsoft.com/office/powerpoint/2010/main" val="188832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4401" y="85725"/>
            <a:ext cx="9086850" cy="2600325"/>
          </a:xfrm>
        </p:spPr>
        <p:txBody>
          <a:bodyPr>
            <a:normAutofit fontScale="92500" lnSpcReduction="20000"/>
          </a:bodyPr>
          <a:lstStyle/>
          <a:p>
            <a:pPr marL="0" indent="0" algn="just">
              <a:buNone/>
            </a:pPr>
            <a:endParaRPr lang="ru-RU" b="1" cap="none" dirty="0" smtClean="0">
              <a:latin typeface="Times New Roman" panose="02020603050405020304" pitchFamily="18" charset="0"/>
              <a:cs typeface="Times New Roman" panose="02020603050405020304" pitchFamily="18" charset="0"/>
            </a:endParaRP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22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апреля 1870 года родился Владимир Ленин — теоретик марксизма, </a:t>
            </a:r>
            <a:endPar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крупный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политический деятель, основатель первого в мире </a:t>
            </a:r>
            <a:endPar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социалистического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государства, вождь мирового пролетариата. </a:t>
            </a:r>
            <a:endPar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В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2020 году отмечается 150-летие со Дня его рождения</a:t>
            </a: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a:t>
            </a: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Виртуальная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выставка познакомит с книгами  из фонда </a:t>
            </a: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библиотеки Авиационного техникума и электронной библиотеки </a:t>
            </a:r>
            <a:r>
              <a:rPr lang="ru-RU" sz="2100" b="1" cap="none" dirty="0" err="1" smtClean="0">
                <a:solidFill>
                  <a:schemeClr val="accent1">
                    <a:lumMod val="75000"/>
                  </a:schemeClr>
                </a:solidFill>
                <a:latin typeface="Times New Roman" panose="02020603050405020304" pitchFamily="18" charset="0"/>
                <a:cs typeface="Times New Roman" panose="02020603050405020304" pitchFamily="18" charset="0"/>
              </a:rPr>
              <a:t>ЛитМир</a:t>
            </a: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spcBef>
                <a:spcPts val="0"/>
              </a:spcBef>
              <a:buNone/>
            </a:pPr>
            <a:r>
              <a:rPr lang="ru-RU" sz="2100" b="1" cap="none" dirty="0" smtClean="0">
                <a:solidFill>
                  <a:schemeClr val="accent1">
                    <a:lumMod val="75000"/>
                  </a:schemeClr>
                </a:solidFill>
                <a:latin typeface="Times New Roman" panose="02020603050405020304" pitchFamily="18" charset="0"/>
                <a:cs typeface="Times New Roman" panose="02020603050405020304" pitchFamily="18" charset="0"/>
              </a:rPr>
              <a:t>которые расскажут  </a:t>
            </a:r>
            <a:r>
              <a:rPr lang="ru-RU" sz="2100" b="1" cap="none" dirty="0">
                <a:solidFill>
                  <a:schemeClr val="accent1">
                    <a:lumMod val="75000"/>
                  </a:schemeClr>
                </a:solidFill>
                <a:latin typeface="Times New Roman" panose="02020603050405020304" pitchFamily="18" charset="0"/>
                <a:cs typeface="Times New Roman" panose="02020603050405020304" pitchFamily="18" charset="0"/>
              </a:rPr>
              <a:t>о жизни Владимира Ильича.</a:t>
            </a:r>
          </a:p>
          <a:p>
            <a:endParaRPr lang="ru-RU" dirty="0"/>
          </a:p>
        </p:txBody>
      </p:sp>
      <p:pic>
        <p:nvPicPr>
          <p:cNvPr id="4" name="Рисунок 3"/>
          <p:cNvPicPr>
            <a:picLocks noChangeAspect="1"/>
          </p:cNvPicPr>
          <p:nvPr/>
        </p:nvPicPr>
        <p:blipFill>
          <a:blip r:embed="rId2"/>
          <a:stretch>
            <a:fillRect/>
          </a:stretch>
        </p:blipFill>
        <p:spPr>
          <a:xfrm>
            <a:off x="8866940" y="2812081"/>
            <a:ext cx="2674829" cy="1862487"/>
          </a:xfrm>
          <a:prstGeom prst="rect">
            <a:avLst/>
          </a:prstGeom>
        </p:spPr>
      </p:pic>
      <p:pic>
        <p:nvPicPr>
          <p:cNvPr id="7" name="Рисунок 6"/>
          <p:cNvPicPr>
            <a:picLocks noChangeAspect="1"/>
          </p:cNvPicPr>
          <p:nvPr/>
        </p:nvPicPr>
        <p:blipFill rotWithShape="1">
          <a:blip r:embed="rId3"/>
          <a:srcRect l="12610" t="5710" r="13630" b="26871"/>
          <a:stretch/>
        </p:blipFill>
        <p:spPr>
          <a:xfrm>
            <a:off x="491541" y="2919413"/>
            <a:ext cx="1268618" cy="1647825"/>
          </a:xfrm>
          <a:prstGeom prst="rect">
            <a:avLst/>
          </a:prstGeom>
        </p:spPr>
      </p:pic>
      <p:pic>
        <p:nvPicPr>
          <p:cNvPr id="8" name="Рисунок 7"/>
          <p:cNvPicPr>
            <a:picLocks noChangeAspect="1"/>
          </p:cNvPicPr>
          <p:nvPr/>
        </p:nvPicPr>
        <p:blipFill>
          <a:blip r:embed="rId4"/>
          <a:stretch>
            <a:fillRect/>
          </a:stretch>
        </p:blipFill>
        <p:spPr>
          <a:xfrm>
            <a:off x="6711622" y="2880942"/>
            <a:ext cx="1822778" cy="2379507"/>
          </a:xfrm>
          <a:prstGeom prst="rect">
            <a:avLst/>
          </a:prstGeom>
        </p:spPr>
      </p:pic>
      <p:pic>
        <p:nvPicPr>
          <p:cNvPr id="9" name="Рисунок 8"/>
          <p:cNvPicPr>
            <a:picLocks noChangeAspect="1"/>
          </p:cNvPicPr>
          <p:nvPr/>
        </p:nvPicPr>
        <p:blipFill>
          <a:blip r:embed="rId5"/>
          <a:stretch>
            <a:fillRect/>
          </a:stretch>
        </p:blipFill>
        <p:spPr>
          <a:xfrm>
            <a:off x="4021010" y="2818256"/>
            <a:ext cx="1995488" cy="2010548"/>
          </a:xfrm>
          <a:prstGeom prst="rect">
            <a:avLst/>
          </a:prstGeom>
        </p:spPr>
      </p:pic>
      <p:pic>
        <p:nvPicPr>
          <p:cNvPr id="10" name="Рисунок 9"/>
          <p:cNvPicPr>
            <a:picLocks noChangeAspect="1"/>
          </p:cNvPicPr>
          <p:nvPr/>
        </p:nvPicPr>
        <p:blipFill>
          <a:blip r:embed="rId6"/>
          <a:stretch>
            <a:fillRect/>
          </a:stretch>
        </p:blipFill>
        <p:spPr>
          <a:xfrm>
            <a:off x="2210730" y="3547869"/>
            <a:ext cx="1286607" cy="1917738"/>
          </a:xfrm>
          <a:prstGeom prst="rect">
            <a:avLst/>
          </a:prstGeom>
        </p:spPr>
      </p:pic>
    </p:spTree>
    <p:extLst>
      <p:ext uri="{BB962C8B-B14F-4D97-AF65-F5344CB8AC3E}">
        <p14:creationId xmlns:p14="http://schemas.microsoft.com/office/powerpoint/2010/main" val="16158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822" t="6153" r="8724" b="654"/>
          <a:stretch/>
        </p:blipFill>
        <p:spPr>
          <a:xfrm rot="5400000">
            <a:off x="174309" y="844866"/>
            <a:ext cx="3023230" cy="2362202"/>
          </a:xfrm>
        </p:spPr>
      </p:pic>
      <p:sp>
        <p:nvSpPr>
          <p:cNvPr id="6" name="Прямоугольник 5"/>
          <p:cNvSpPr/>
          <p:nvPr/>
        </p:nvSpPr>
        <p:spPr>
          <a:xfrm>
            <a:off x="4562475" y="977116"/>
            <a:ext cx="6096000" cy="3970318"/>
          </a:xfrm>
          <a:prstGeom prst="rect">
            <a:avLst/>
          </a:prstGeom>
        </p:spPr>
        <p:txBody>
          <a:bodyPr>
            <a:spAutoFit/>
          </a:bodyPr>
          <a:lstStyle/>
          <a:p>
            <a:pPr algn="just"/>
            <a:r>
              <a:rPr lang="ru-RU" dirty="0">
                <a:solidFill>
                  <a:srgbClr val="001A34"/>
                </a:solidFill>
                <a:latin typeface="GTEestiPro"/>
              </a:rPr>
              <a:t>Читатель найдёт в Энциклопедии </a:t>
            </a:r>
            <a:r>
              <a:rPr lang="ru-RU" dirty="0" smtClean="0">
                <a:solidFill>
                  <a:srgbClr val="001A34"/>
                </a:solidFill>
                <a:latin typeface="GTEestiPro"/>
              </a:rPr>
              <a:t>много </a:t>
            </a:r>
            <a:r>
              <a:rPr lang="ru-RU" dirty="0">
                <a:solidFill>
                  <a:srgbClr val="001A34"/>
                </a:solidFill>
                <a:latin typeface="GTEestiPro"/>
              </a:rPr>
              <a:t>статей о деятельности В. И. Ленина, его важнейших работах в период подготовки и проведения социалистической революции, о большевистской партии, её политических лозунгах, газетах, партийных съездах и конференциях, о Советах рабочих, солдатских и крестьянских депутатов и их съездах.</a:t>
            </a:r>
            <a:r>
              <a:rPr lang="ru-RU" dirty="0"/>
              <a:t/>
            </a:r>
            <a:br>
              <a:rPr lang="ru-RU" dirty="0"/>
            </a:br>
            <a:r>
              <a:rPr lang="ru-RU" dirty="0" smtClean="0">
                <a:solidFill>
                  <a:srgbClr val="001A34"/>
                </a:solidFill>
                <a:latin typeface="GTEestiPro"/>
              </a:rPr>
              <a:t>В книге </a:t>
            </a:r>
            <a:r>
              <a:rPr lang="ru-RU" dirty="0">
                <a:solidFill>
                  <a:srgbClr val="001A34"/>
                </a:solidFill>
                <a:latin typeface="GTEestiPro"/>
              </a:rPr>
              <a:t>дана целостная картина единого революционного процесса в своеобразных условиях различных регионов и каждой губернии бывшей Российской империи. В книгу включены статьи о рабочем классе, крестьянстве, интеллигенции, пролетарских организациях, а также о буржуазии, буржуазных и мелкобуржуазных партиях.</a:t>
            </a:r>
            <a:endParaRPr lang="ru-RU" dirty="0"/>
          </a:p>
        </p:txBody>
      </p:sp>
      <p:pic>
        <p:nvPicPr>
          <p:cNvPr id="7" name="Рисунок 6"/>
          <p:cNvPicPr>
            <a:picLocks noChangeAspect="1"/>
          </p:cNvPicPr>
          <p:nvPr/>
        </p:nvPicPr>
        <p:blipFill>
          <a:blip r:embed="rId3"/>
          <a:stretch>
            <a:fillRect/>
          </a:stretch>
        </p:blipFill>
        <p:spPr>
          <a:xfrm>
            <a:off x="1552803" y="2366006"/>
            <a:ext cx="2228622" cy="2947913"/>
          </a:xfrm>
          <a:prstGeom prst="rect">
            <a:avLst/>
          </a:prstGeom>
        </p:spPr>
      </p:pic>
    </p:spTree>
    <p:extLst>
      <p:ext uri="{BB962C8B-B14F-4D97-AF65-F5344CB8AC3E}">
        <p14:creationId xmlns:p14="http://schemas.microsoft.com/office/powerpoint/2010/main" val="131261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stretch>
            <a:fillRect/>
          </a:stretch>
        </p:blipFill>
        <p:spPr>
          <a:xfrm>
            <a:off x="493227" y="326589"/>
            <a:ext cx="2834831" cy="3978711"/>
          </a:xfrm>
          <a:prstGeom prst="rect">
            <a:avLst/>
          </a:prstGeom>
        </p:spPr>
      </p:pic>
      <p:pic>
        <p:nvPicPr>
          <p:cNvPr id="5" name="Рисунок 4"/>
          <p:cNvPicPr>
            <a:picLocks noChangeAspect="1"/>
          </p:cNvPicPr>
          <p:nvPr/>
        </p:nvPicPr>
        <p:blipFill>
          <a:blip r:embed="rId3"/>
          <a:stretch>
            <a:fillRect/>
          </a:stretch>
        </p:blipFill>
        <p:spPr>
          <a:xfrm>
            <a:off x="6521985" y="3040061"/>
            <a:ext cx="4558229" cy="3152775"/>
          </a:xfrm>
          <a:prstGeom prst="rect">
            <a:avLst/>
          </a:prstGeom>
        </p:spPr>
      </p:pic>
      <p:sp>
        <p:nvSpPr>
          <p:cNvPr id="8" name="Прямоугольник 7"/>
          <p:cNvSpPr/>
          <p:nvPr/>
        </p:nvSpPr>
        <p:spPr>
          <a:xfrm>
            <a:off x="3800475" y="412314"/>
            <a:ext cx="6096000" cy="2862322"/>
          </a:xfrm>
          <a:prstGeom prst="rect">
            <a:avLst/>
          </a:prstGeom>
        </p:spPr>
        <p:txBody>
          <a:bodyPr>
            <a:spAutoFit/>
          </a:bodyPr>
          <a:lstStyle/>
          <a:p>
            <a:pPr algn="just"/>
            <a:r>
              <a:rPr lang="ru-RU" sz="2400" dirty="0">
                <a:solidFill>
                  <a:srgbClr val="333333"/>
                </a:solidFill>
                <a:latin typeface="Times New Roman" panose="02020603050405020304" pitchFamily="18" charset="0"/>
                <a:cs typeface="Times New Roman" panose="02020603050405020304" pitchFamily="18" charset="0"/>
              </a:rPr>
              <a:t>В этом издании собрана общая информация о пятидесяти самых великих правителях России. </a:t>
            </a:r>
            <a:r>
              <a:rPr lang="ru-RU" sz="2400" dirty="0" smtClean="0">
                <a:solidFill>
                  <a:srgbClr val="333333"/>
                </a:solidFill>
                <a:latin typeface="Times New Roman" panose="02020603050405020304" pitchFamily="18" charset="0"/>
                <a:cs typeface="Times New Roman" panose="02020603050405020304" pitchFamily="18" charset="0"/>
              </a:rPr>
              <a:t>В книге читатель найдет и краткую биографию В.И. Ленина, </a:t>
            </a:r>
            <a:r>
              <a:rPr lang="ru-RU" sz="2400" dirty="0">
                <a:solidFill>
                  <a:srgbClr val="333333"/>
                </a:solidFill>
                <a:latin typeface="Times New Roman" panose="02020603050405020304" pitchFamily="18" charset="0"/>
                <a:cs typeface="Times New Roman" panose="02020603050405020304" pitchFamily="18" charset="0"/>
              </a:rPr>
              <a:t>а большое количество ярких иллюстраций сделают чтение увлекательным.</a:t>
            </a:r>
          </a:p>
          <a:p>
            <a:pPr algn="just"/>
            <a:endParaRPr lang="ru-RU" dirty="0">
              <a:solidFill>
                <a:srgbClr val="333333"/>
              </a:solidFill>
              <a:latin typeface="Arial" panose="020B0604020202020204" pitchFamily="34" charset="0"/>
            </a:endParaRPr>
          </a:p>
          <a:p>
            <a:pPr algn="just"/>
            <a:endParaRPr lang="ru-RU" dirty="0"/>
          </a:p>
        </p:txBody>
      </p:sp>
    </p:spTree>
    <p:extLst>
      <p:ext uri="{BB962C8B-B14F-4D97-AF65-F5344CB8AC3E}">
        <p14:creationId xmlns:p14="http://schemas.microsoft.com/office/powerpoint/2010/main" val="319926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a:stretch>
            <a:fillRect/>
          </a:stretch>
        </p:blipFill>
        <p:spPr>
          <a:xfrm>
            <a:off x="7990087" y="1128902"/>
            <a:ext cx="3231363" cy="4072865"/>
          </a:xfrm>
          <a:prstGeom prst="rect">
            <a:avLst/>
          </a:prstGeom>
        </p:spPr>
      </p:pic>
      <p:sp>
        <p:nvSpPr>
          <p:cNvPr id="5" name="Прямоугольник 4"/>
          <p:cNvSpPr/>
          <p:nvPr/>
        </p:nvSpPr>
        <p:spPr>
          <a:xfrm>
            <a:off x="3148315" y="308120"/>
            <a:ext cx="3905250" cy="4893647"/>
          </a:xfrm>
          <a:prstGeom prst="rect">
            <a:avLst/>
          </a:prstGeom>
        </p:spPr>
        <p:txBody>
          <a:bodyPr wrap="square">
            <a:spAutoFit/>
          </a:bodyPr>
          <a:lstStyle/>
          <a:p>
            <a:pPr algn="just"/>
            <a:r>
              <a:rPr lang="ru-RU" sz="2400" dirty="0">
                <a:solidFill>
                  <a:srgbClr val="333333"/>
                </a:solidFill>
                <a:latin typeface="Times New Roman" panose="02020603050405020304" pitchFamily="18" charset="0"/>
                <a:cs typeface="Times New Roman" panose="02020603050405020304" pitchFamily="18" charset="0"/>
              </a:rPr>
              <a:t>М.С. Шагинян </a:t>
            </a:r>
            <a:r>
              <a:rPr lang="ru-RU" sz="2400" dirty="0" smtClean="0">
                <a:solidFill>
                  <a:srgbClr val="333333"/>
                </a:solidFill>
                <a:latin typeface="Times New Roman" panose="02020603050405020304" pitchFamily="18" charset="0"/>
                <a:cs typeface="Times New Roman" panose="02020603050405020304" pitchFamily="18" charset="0"/>
              </a:rPr>
              <a:t>- </a:t>
            </a:r>
            <a:r>
              <a:rPr lang="ru-RU" sz="2400" dirty="0">
                <a:solidFill>
                  <a:srgbClr val="333333"/>
                </a:solidFill>
                <a:latin typeface="Times New Roman" panose="02020603050405020304" pitchFamily="18" charset="0"/>
                <a:cs typeface="Times New Roman" panose="02020603050405020304" pitchFamily="18" charset="0"/>
              </a:rPr>
              <a:t>известная советская писательница </a:t>
            </a:r>
            <a:r>
              <a:rPr lang="ru-RU" sz="2400" dirty="0" smtClean="0">
                <a:solidFill>
                  <a:srgbClr val="333333"/>
                </a:solidFill>
                <a:latin typeface="Times New Roman" panose="02020603050405020304" pitchFamily="18" charset="0"/>
                <a:cs typeface="Times New Roman" panose="02020603050405020304" pitchFamily="18" charset="0"/>
              </a:rPr>
              <a:t>рассказывает </a:t>
            </a:r>
            <a:r>
              <a:rPr lang="ru-RU" sz="2400" dirty="0">
                <a:solidFill>
                  <a:srgbClr val="333333"/>
                </a:solidFill>
                <a:latin typeface="Times New Roman" panose="02020603050405020304" pitchFamily="18" charset="0"/>
                <a:cs typeface="Times New Roman" panose="02020603050405020304" pitchFamily="18" charset="0"/>
              </a:rPr>
              <a:t>о поездках по ленинским местам. В книге затронуты отдельные аспекты ленинского мышления, особенности его теории познания, отношения к проблемам нравственности, творчеству художника и поведению человека. Книга содержит несколько фотографий.</a:t>
            </a:r>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267481" y="215000"/>
            <a:ext cx="2313794" cy="3479389"/>
          </a:xfrm>
          <a:prstGeom prst="rect">
            <a:avLst/>
          </a:prstGeom>
        </p:spPr>
      </p:pic>
    </p:spTree>
    <p:extLst>
      <p:ext uri="{BB962C8B-B14F-4D97-AF65-F5344CB8AC3E}">
        <p14:creationId xmlns:p14="http://schemas.microsoft.com/office/powerpoint/2010/main" val="125046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известный Ленин">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434518"/>
            <a:ext cx="238125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86225" y="123825"/>
            <a:ext cx="5791200" cy="5355312"/>
          </a:xfrm>
          <a:prstGeom prst="rect">
            <a:avLst/>
          </a:prstGeom>
        </p:spPr>
        <p:txBody>
          <a:bodyPr wrap="square">
            <a:spAutoFit/>
          </a:bodyPr>
          <a:lstStyle/>
          <a:p>
            <a:pPr algn="just" fontAlgn="base"/>
            <a:r>
              <a:rPr lang="ru-RU" dirty="0">
                <a:solidFill>
                  <a:srgbClr val="444444"/>
                </a:solidFill>
                <a:latin typeface="Roboto"/>
              </a:rPr>
              <a:t>В 1917 году Россия находилась на краю пропасти: людские потери в Первой мировой войне достигли трех миллионов человек убитыми, экономика находилась в состоянии глубокого кризиса, государственный долг составлял миллиарды рублей, — Россия стремительно погружалась в хаос и анархию. В этот момент к власти пришел Владимир Ленин, которому предстояло решить невероятную по сложности задачу: спасти страну от неизбежной, казалось бы, гибели…</a:t>
            </a:r>
          </a:p>
          <a:p>
            <a:pPr algn="just" fontAlgn="base"/>
            <a:r>
              <a:rPr lang="ru-RU" dirty="0">
                <a:solidFill>
                  <a:srgbClr val="444444"/>
                </a:solidFill>
                <a:latin typeface="Roboto"/>
              </a:rPr>
              <a:t>Кто был этот человек? Каким был его путь к власти? Какие цели он ставил перед собой? На этот счет есть множество мнений, но автор данной книги В.Т. Логинов, крупнейший российский исследователь биографии Ленина, избегает поспешных выводов. Портрет В.И. Ленина, который он рисует, портрет жесткого прагматика и волевого руководителя, — суров, но реалистичен; факты и только факты легли в основу этого произведения</a:t>
            </a:r>
            <a:r>
              <a:rPr lang="ru-RU" dirty="0" smtClean="0">
                <a:solidFill>
                  <a:srgbClr val="444444"/>
                </a:solidFill>
                <a:latin typeface="Roboto"/>
              </a:rPr>
              <a:t>. </a:t>
            </a:r>
            <a:endParaRPr lang="ru-RU" b="1" u="sng" dirty="0">
              <a:solidFill>
                <a:schemeClr val="accent1">
                  <a:lumMod val="75000"/>
                </a:schemeClr>
              </a:solidFill>
              <a:effectLst/>
              <a:uFill>
                <a:solidFill>
                  <a:schemeClr val="accent1"/>
                </a:solidFill>
              </a:uFill>
              <a:latin typeface="Roboto"/>
            </a:endParaRPr>
          </a:p>
        </p:txBody>
      </p:sp>
      <p:sp>
        <p:nvSpPr>
          <p:cNvPr id="11" name="Прямоугольник 10"/>
          <p:cNvSpPr/>
          <p:nvPr/>
        </p:nvSpPr>
        <p:spPr>
          <a:xfrm>
            <a:off x="770170" y="4520684"/>
            <a:ext cx="1888659" cy="369332"/>
          </a:xfrm>
          <a:prstGeom prst="rect">
            <a:avLst/>
          </a:prstGeom>
        </p:spPr>
        <p:txBody>
          <a:bodyPr wrap="none">
            <a:spAutoFit/>
          </a:bodyPr>
          <a:lstStyle/>
          <a:p>
            <a:pPr lvl="0" algn="just" fontAlgn="base"/>
            <a:r>
              <a:rPr lang="ru-RU" b="1" u="sng" dirty="0">
                <a:solidFill>
                  <a:srgbClr val="B80E0F">
                    <a:lumMod val="75000"/>
                  </a:srgbClr>
                </a:solidFill>
                <a:uFill>
                  <a:solidFill>
                    <a:srgbClr val="B80E0F"/>
                  </a:solidFill>
                </a:uFill>
                <a:latin typeface="Roboto"/>
                <a:hlinkClick r:id="rId2"/>
              </a:rPr>
              <a:t>Читать онлайн</a:t>
            </a:r>
            <a:endParaRPr lang="ru-RU" b="1" u="sng" dirty="0">
              <a:solidFill>
                <a:srgbClr val="B80E0F">
                  <a:lumMod val="75000"/>
                </a:srgbClr>
              </a:solidFill>
              <a:uFill>
                <a:solidFill>
                  <a:srgbClr val="B80E0F"/>
                </a:solidFill>
              </a:uFill>
              <a:latin typeface="Roboto"/>
            </a:endParaRPr>
          </a:p>
        </p:txBody>
      </p:sp>
    </p:spTree>
    <p:extLst>
      <p:ext uri="{BB962C8B-B14F-4D97-AF65-F5344CB8AC3E}">
        <p14:creationId xmlns:p14="http://schemas.microsoft.com/office/powerpoint/2010/main" val="118061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058150" y="354909"/>
            <a:ext cx="2895600" cy="4540301"/>
          </a:xfrm>
          <a:prstGeom prst="rect">
            <a:avLst/>
          </a:prstGeom>
        </p:spPr>
      </p:pic>
      <p:sp>
        <p:nvSpPr>
          <p:cNvPr id="5" name="Прямоугольник 4"/>
          <p:cNvSpPr/>
          <p:nvPr/>
        </p:nvSpPr>
        <p:spPr>
          <a:xfrm>
            <a:off x="552450" y="354909"/>
            <a:ext cx="6096000" cy="4770537"/>
          </a:xfrm>
          <a:prstGeom prst="rect">
            <a:avLst/>
          </a:prstGeom>
        </p:spPr>
        <p:txBody>
          <a:bodyPr>
            <a:spAutoFit/>
          </a:bodyPr>
          <a:lstStyle/>
          <a:p>
            <a:pPr algn="just"/>
            <a:r>
              <a:rPr lang="ru-RU" sz="1600" dirty="0">
                <a:solidFill>
                  <a:srgbClr val="444444"/>
                </a:solidFill>
                <a:latin typeface="Roboto"/>
              </a:rPr>
              <a:t>Давно ушедший из жизни Владимир Ильич Ленин превратился в диковинку, московскую достопримечательность. Люди приезжают в столицу, идут в ГУМ, на Красную площадь, заходят и в мавзолей. Он превратился в политический символ, товарный знак, которым ловко пользовались его наследники по партии, большинство которых Ленина не читали и не понимали. Мы недооцениваем сделанное Лениным, а ведь это именно он изменил историческую судьбу России. И мы живем его наследством. Все говорят о Сталине, а на самом деле Ленин создал советскую систему и нового человека – советского человека. Каким он был в жизни? К чему стремился? Что им двигало? И почему ему удалось сделать то, чего он хотел? Об этом в книге Леонида </a:t>
            </a:r>
            <a:r>
              <a:rPr lang="ru-RU" sz="1600" dirty="0" err="1">
                <a:solidFill>
                  <a:srgbClr val="444444"/>
                </a:solidFill>
                <a:latin typeface="Roboto"/>
              </a:rPr>
              <a:t>Млечина</a:t>
            </a:r>
            <a:r>
              <a:rPr lang="ru-RU" sz="1600" dirty="0">
                <a:solidFill>
                  <a:srgbClr val="444444"/>
                </a:solidFill>
                <a:latin typeface="Roboto"/>
              </a:rPr>
              <a:t>, известного своими политическими биографиями. Книга «Ленин» предназначена для широкого круга читателей и будет интересна тем из них, кого не оставляет равнодушным история развития России в период двух революций и становления советской власти</a:t>
            </a:r>
            <a:r>
              <a:rPr lang="ru-RU" sz="1600" dirty="0" smtClean="0">
                <a:solidFill>
                  <a:srgbClr val="444444"/>
                </a:solidFill>
                <a:latin typeface="Roboto"/>
              </a:rPr>
              <a:t>.</a:t>
            </a:r>
          </a:p>
          <a:p>
            <a:pPr algn="just"/>
            <a:r>
              <a:rPr lang="ru-RU" sz="1600" u="sng" dirty="0" smtClean="0">
                <a:solidFill>
                  <a:schemeClr val="accent1">
                    <a:lumMod val="75000"/>
                  </a:schemeClr>
                </a:solidFill>
                <a:uFill>
                  <a:solidFill>
                    <a:schemeClr val="accent1"/>
                  </a:solidFill>
                </a:uFill>
                <a:latin typeface="Roboto"/>
                <a:hlinkClick r:id="rId3"/>
              </a:rPr>
              <a:t>Читать онлайн </a:t>
            </a:r>
            <a:endParaRPr lang="ru-RU" sz="1600" u="sng" dirty="0">
              <a:solidFill>
                <a:schemeClr val="accent1">
                  <a:lumMod val="75000"/>
                </a:schemeClr>
              </a:solidFill>
              <a:uFill>
                <a:solidFill>
                  <a:schemeClr val="accent1"/>
                </a:solidFill>
              </a:uFill>
            </a:endParaRPr>
          </a:p>
        </p:txBody>
      </p:sp>
    </p:spTree>
    <p:extLst>
      <p:ext uri="{BB962C8B-B14F-4D97-AF65-F5344CB8AC3E}">
        <p14:creationId xmlns:p14="http://schemas.microsoft.com/office/powerpoint/2010/main" val="218587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Малознакомый Лен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4" y="768350"/>
            <a:ext cx="2568575" cy="407889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05250" y="1151662"/>
            <a:ext cx="6096000" cy="3816429"/>
          </a:xfrm>
          <a:prstGeom prst="rect">
            <a:avLst/>
          </a:prstGeom>
        </p:spPr>
        <p:txBody>
          <a:bodyPr>
            <a:spAutoFit/>
          </a:bodyPr>
          <a:lstStyle/>
          <a:p>
            <a:r>
              <a:rPr lang="ru-RU" sz="2800" dirty="0">
                <a:solidFill>
                  <a:srgbClr val="444444"/>
                </a:solidFill>
                <a:latin typeface="Roboto"/>
              </a:rPr>
              <a:t>Автор книги — собеседник и первоначально единомышленник Ленина — тесно общался с будущим вождем революции еще в Женеве. Бесценные подробности истинной жизни Ленина, которыми наполнена книга, не могли быть опубликованы </a:t>
            </a:r>
            <a:r>
              <a:rPr lang="ru-RU" sz="2800" dirty="0" smtClean="0">
                <a:solidFill>
                  <a:srgbClr val="444444"/>
                </a:solidFill>
                <a:latin typeface="Roboto"/>
              </a:rPr>
              <a:t>в СССР…</a:t>
            </a:r>
          </a:p>
          <a:p>
            <a:r>
              <a:rPr lang="ru-RU" u="sng" dirty="0" smtClean="0">
                <a:solidFill>
                  <a:schemeClr val="accent1"/>
                </a:solidFill>
                <a:uFill>
                  <a:solidFill>
                    <a:schemeClr val="accent1"/>
                  </a:solidFill>
                </a:uFill>
                <a:latin typeface="Roboto"/>
                <a:hlinkClick r:id="rId3"/>
              </a:rPr>
              <a:t>Читать онлайн</a:t>
            </a:r>
            <a:endParaRPr lang="ru-RU" u="sng" dirty="0">
              <a:solidFill>
                <a:schemeClr val="accent1"/>
              </a:solidFill>
              <a:uFill>
                <a:solidFill>
                  <a:schemeClr val="accent1"/>
                </a:solidFill>
              </a:uFill>
            </a:endParaRPr>
          </a:p>
        </p:txBody>
      </p:sp>
    </p:spTree>
    <p:extLst>
      <p:ext uri="{BB962C8B-B14F-4D97-AF65-F5344CB8AC3E}">
        <p14:creationId xmlns:p14="http://schemas.microsoft.com/office/powerpoint/2010/main" val="61400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 y="133350"/>
            <a:ext cx="10396882" cy="1151965"/>
          </a:xfrm>
        </p:spPr>
        <p:txBody>
          <a:bodyPr>
            <a:normAutofit/>
          </a:bodyPr>
          <a:lstStyle/>
          <a:p>
            <a:r>
              <a:rPr lang="ru-RU" sz="3600" b="1" cap="none" dirty="0" smtClean="0">
                <a:latin typeface="Times New Roman" panose="02020603050405020304" pitchFamily="18" charset="0"/>
                <a:cs typeface="Times New Roman" panose="02020603050405020304" pitchFamily="18" charset="0"/>
              </a:rPr>
              <a:t>Герберт Уэллс</a:t>
            </a:r>
            <a:r>
              <a:rPr lang="ru-RU" sz="3600" b="1" cap="none" dirty="0">
                <a:latin typeface="Times New Roman" panose="02020603050405020304" pitchFamily="18" charset="0"/>
                <a:cs typeface="Times New Roman" panose="02020603050405020304" pitchFamily="18" charset="0"/>
              </a:rPr>
              <a:t>, английский писатель :</a:t>
            </a:r>
          </a:p>
        </p:txBody>
      </p:sp>
      <p:sp>
        <p:nvSpPr>
          <p:cNvPr id="3" name="Объект 2"/>
          <p:cNvSpPr>
            <a:spLocks noGrp="1"/>
          </p:cNvSpPr>
          <p:nvPr>
            <p:ph sz="quarter" idx="13"/>
          </p:nvPr>
        </p:nvSpPr>
        <p:spPr>
          <a:xfrm>
            <a:off x="542925" y="1837765"/>
            <a:ext cx="7953375" cy="2240860"/>
          </a:xfrm>
        </p:spPr>
        <p:txBody>
          <a:bodyPr>
            <a:noAutofit/>
          </a:bodyPr>
          <a:lstStyle/>
          <a:p>
            <a:pPr algn="just"/>
            <a:r>
              <a:rPr lang="ru-RU" sz="2400" i="1" cap="none" dirty="0">
                <a:solidFill>
                  <a:srgbClr val="A52A2A"/>
                </a:solidFill>
                <a:latin typeface="Times New Roman" panose="02020603050405020304" pitchFamily="18" charset="0"/>
              </a:rPr>
              <a:t>Благодаря Ленину я понял, что, несмотря на Маркса, коммунизм может быть творческой, созидательной силой. &lt;...&gt; Для меня было прямо отдыхом поговорить с этим необыкновенным маленьким человеком, открыто признающим всю громадную трудность и сложность задач, стоящих перед коммунизмом.</a:t>
            </a:r>
            <a:endParaRPr lang="ru-RU" sz="2400" cap="none" dirty="0"/>
          </a:p>
        </p:txBody>
      </p:sp>
      <p:pic>
        <p:nvPicPr>
          <p:cNvPr id="5" name="Рисунок 4"/>
          <p:cNvPicPr>
            <a:picLocks noChangeAspect="1"/>
          </p:cNvPicPr>
          <p:nvPr/>
        </p:nvPicPr>
        <p:blipFill>
          <a:blip r:embed="rId2"/>
          <a:stretch>
            <a:fillRect/>
          </a:stretch>
        </p:blipFill>
        <p:spPr>
          <a:xfrm>
            <a:off x="8889551" y="2066924"/>
            <a:ext cx="2050256" cy="2733675"/>
          </a:xfrm>
          <a:prstGeom prst="rect">
            <a:avLst/>
          </a:prstGeom>
        </p:spPr>
      </p:pic>
    </p:spTree>
    <p:extLst>
      <p:ext uri="{BB962C8B-B14F-4D97-AF65-F5344CB8AC3E}">
        <p14:creationId xmlns:p14="http://schemas.microsoft.com/office/powerpoint/2010/main" val="8403999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439</TotalTime>
  <Words>491</Words>
  <Application>Microsoft Office PowerPoint</Application>
  <PresentationFormat>Широкоэкранный</PresentationFormat>
  <Paragraphs>21</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GTEestiPro</vt:lpstr>
      <vt:lpstr>Impact</vt:lpstr>
      <vt:lpstr>Roboto</vt:lpstr>
      <vt:lpstr>Times New Roman</vt:lpstr>
      <vt:lpstr>Главное мероприятие</vt:lpstr>
      <vt:lpstr>Имя ЛЕНИНа  в истории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Герберт Уэллс, английский писатель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 ЛЕНИН ТАКОЙ МОЛОДОЙ </dc:title>
  <dc:creator>seira</dc:creator>
  <cp:lastModifiedBy>seira</cp:lastModifiedBy>
  <cp:revision>31</cp:revision>
  <dcterms:created xsi:type="dcterms:W3CDTF">2020-04-22T09:42:10Z</dcterms:created>
  <dcterms:modified xsi:type="dcterms:W3CDTF">2020-04-22T17:06:14Z</dcterms:modified>
</cp:coreProperties>
</file>